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5CD"/>
    <a:srgbClr val="EB948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AE2D4-9DCE-472F-9119-98490F9FE223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46AE4-0B9C-4152-82BC-34995B253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0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AEBB8C-0944-4CB9-82FB-30812558878B}" type="slidenum">
              <a:rPr lang="ru-RU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1118E44-C543-4173-B5E9-F9A98BA5BF6D}" type="slidenum">
              <a:rPr lang="ru-RU" smtClean="0">
                <a:ea typeface="Lucida Sans Unicode" pitchFamily="34" charset="0"/>
              </a:rPr>
              <a:pPr/>
              <a:t>9</a:t>
            </a:fld>
            <a:endParaRPr lang="ru-RU" dirty="0" smtClean="0">
              <a:ea typeface="Lucida Sans Unicode" pitchFamily="34" charset="0"/>
            </a:endParaRPr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8463" cy="4200525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2875" cy="1433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D484-8926-44EE-9634-CDE5364E0D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D7036-1323-4361-A822-5119041AC4EF}" type="datetimeFigureOut">
              <a:rPr lang="ru-RU" smtClean="0"/>
              <a:pPr/>
              <a:t>05.06.2013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E8D00-A02F-4825-82F7-09ADBE2DCC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DE5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Андре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372" y="2500306"/>
            <a:ext cx="2071702" cy="20069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00166" y="0"/>
            <a:ext cx="76438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» экономика –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дамуды</a:t>
            </a: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ң стратегиялық бағыты</a:t>
            </a:r>
          </a:p>
          <a:p>
            <a:pPr algn="ctr"/>
            <a:r>
              <a:rPr lang="kk-KZ" sz="3000" b="1" dirty="0" smtClean="0">
                <a:latin typeface="Times New Roman" pitchFamily="18" charset="0"/>
                <a:cs typeface="Times New Roman" pitchFamily="18" charset="0"/>
              </a:rPr>
              <a:t>ХАЛЫҚАРАЛЫҚ ЭКОЛОГИЯЛЫҚ ФОРУМЫ</a:t>
            </a: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Отындық брикеттер – жасыл энергетиканы дамытудың бірінші сатысы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395787"/>
            <a:ext cx="800102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«Зеленая» экономика – стратегический курс развития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МЕЖДУНАРОДНЫЙ ЭКОЛОГИЧЕСКИЙ ФОРУМ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Топливные брикеты - первый этап развития зеленой энергетики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Г. Усть-Каменогорск, 2013 г.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0" name="Picture 2"/>
          <p:cNvPicPr>
            <a:picLocks noChangeAspect="1" noChangeArrowheads="1"/>
          </p:cNvPicPr>
          <p:nvPr/>
        </p:nvPicPr>
        <p:blipFill>
          <a:blip r:embed="rId2"/>
          <a:srcRect l="19775" t="21284" r="10644" b="6756"/>
          <a:stretch>
            <a:fillRect/>
          </a:stretch>
        </p:blipFill>
        <p:spPr bwMode="auto">
          <a:xfrm>
            <a:off x="1357290" y="-1"/>
            <a:ext cx="7786710" cy="683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8429652" y="500042"/>
            <a:ext cx="71434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mhtml:file://C:\Documents%20and%20Settings\Admin\Рабочий%20стол\Наработки%20для%20слайдов%20по%20состоянию%20на%2027.05.2013\Форум\биотопливо\БИОМАССА.mht!http://journal.esco.co.ua/2008_2/art139/B_biomass_cycle.jpg"/>
          <p:cNvPicPr>
            <a:picLocks noChangeAspect="1" noChangeArrowheads="1"/>
          </p:cNvPicPr>
          <p:nvPr/>
        </p:nvPicPr>
        <p:blipFill>
          <a:blip r:embed="rId2"/>
          <a:srcRect l="4491" t="403" r="11676" b="4866"/>
          <a:stretch>
            <a:fillRect/>
          </a:stretch>
        </p:blipFill>
        <p:spPr bwMode="auto">
          <a:xfrm>
            <a:off x="2571736" y="3262461"/>
            <a:ext cx="4948256" cy="359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Прямоугольник 1"/>
          <p:cNvSpPr>
            <a:spLocks noChangeArrowheads="1"/>
          </p:cNvSpPr>
          <p:nvPr/>
        </p:nvSpPr>
        <p:spPr bwMode="auto">
          <a:xfrm>
            <a:off x="1357290" y="0"/>
            <a:ext cx="778671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КАКИМ ОБРАЗОМ ОБРАЗУЕТСЯ БИОМАССА?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Двуокись углерода из атмосферы и вода из грунта участвуют в процессе фотосинтеза с получением углеводов (сахаридов), которые и образуют "строительные блоки" биомассы. Таким образом, солнечная энергия, используемая при фотосинтезе, сохраняется в химической форме в биомассовой структуре. Если мы сжигаем биомассу эффективным образом (извлекаем химическую энергию), то кислород из атмосферы и углерод, содержащийся в растениях, вступают в реакцию с образованием двуокиси углерода и воды. Процесс является циклическим, потому что двуокись углерода может вновь участвовать в производстве новой биомассы.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0"/>
            <a:ext cx="8643998" cy="6858000"/>
          </a:xfrm>
          <a:prstGeom prst="rect">
            <a:avLst/>
          </a:prstGeom>
          <a:solidFill>
            <a:srgbClr val="FDE5CD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8642" name="Rectangle 2"/>
          <p:cNvSpPr>
            <a:spLocks noChangeArrowheads="1"/>
          </p:cNvSpPr>
          <p:nvPr/>
        </p:nvSpPr>
        <p:spPr bwMode="auto">
          <a:xfrm>
            <a:off x="1357290" y="214290"/>
            <a:ext cx="7786710" cy="6240170"/>
          </a:xfrm>
          <a:prstGeom prst="rect">
            <a:avLst/>
          </a:prstGeom>
          <a:solidFill>
            <a:srgbClr val="FDE5CD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БИОМАССА - ОСНОВНЫЕ ДАННЫЕ</a:t>
            </a:r>
          </a:p>
          <a:p>
            <a:pPr>
              <a:defRPr/>
            </a:pP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Общая масса живой материи (включая влажность) - 2000 миллиардов тонн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Общая масса наземных растений - 1800 миллиардов тонн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Общая масса леса -1600 миллиардов тонн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Количество наземной биомассы на одного жителя - 400 тонн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Количество энергии, накопленной наземной биомассой - 25 000 ЭДж (1 ЭДж=10</a:t>
            </a:r>
            <a:r>
              <a:rPr lang="ru-RU" sz="2250" baseline="30000" dirty="0">
                <a:latin typeface="Times New Roman" pitchFamily="18" charset="0"/>
                <a:cs typeface="Times New Roman" pitchFamily="18" charset="0"/>
              </a:rPr>
              <a:t>+18</a:t>
            </a: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Дж)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Годовой прирост биомассы - 400 000 миллионов тонн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Скорость накопления энергии наземной биомассой - 3000 ЭДж/год (95 TВт)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Общее потребление всех видов энергии - 400 ЭДж/год (12 TВт) 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r>
              <a:rPr lang="ru-RU" sz="2250" dirty="0">
                <a:latin typeface="Times New Roman" pitchFamily="18" charset="0"/>
                <a:cs typeface="Times New Roman" pitchFamily="18" charset="0"/>
              </a:rPr>
              <a:t>   Потребление энергии биомассы - 55 ЭДж/год (1,7 TВт)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Прямоугольник 1"/>
          <p:cNvSpPr>
            <a:spLocks noChangeArrowheads="1"/>
          </p:cNvSpPr>
          <p:nvPr/>
        </p:nvSpPr>
        <p:spPr bwMode="auto">
          <a:xfrm>
            <a:off x="1357290" y="-11113"/>
            <a:ext cx="778671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ЭКОЛОГИЧЕСКИЕ ПРЕИМУЩЕСТВА 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Использование энергии биомассы обладает многими уникальными качествами, которые обеспечивают его экологические преимущества. Оно может способствовать смягчению проблемы изменения климата, уменьшить количество кислотных дождей, эрозию почвы, загрязнение водоемов и нагрузку на полигоны ТБО, обеспечить среду для существования диких видов животных и помочь поддерживать здоровые условия существования лесов с помощью лучшего менеджмента. </a:t>
            </a:r>
          </a:p>
        </p:txBody>
      </p:sp>
      <p:pic>
        <p:nvPicPr>
          <p:cNvPr id="63491" name="Picture 3" descr="mhtml:file://C:\Documents%20and%20Settings\Admin\Рабочий%20стол\Наработки%20для%20слайдов%20по%20состоянию%20на%2027.05.2013\Форум\биотопливо\БИОМАССА.mht!http://journal.esco.co.ua/2008_2/art139/biocy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415394"/>
            <a:ext cx="5786478" cy="344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Прямоугольник 1"/>
          <p:cNvSpPr>
            <a:spLocks noChangeArrowheads="1"/>
          </p:cNvSpPr>
          <p:nvPr/>
        </p:nvSpPr>
        <p:spPr bwMode="auto">
          <a:xfrm>
            <a:off x="1357290" y="0"/>
            <a:ext cx="7786710" cy="6863417"/>
          </a:xfrm>
          <a:prstGeom prst="rect">
            <a:avLst/>
          </a:prstGeom>
          <a:solidFill>
            <a:srgbClr val="FDE5C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ТОПЛИВО ИЗ БИОМАССЫ </a:t>
            </a:r>
          </a:p>
          <a:p>
            <a:endParaRPr lang="ru-RU" sz="2000" b="1" dirty="0"/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Наиболее распространенными источниками биомассы являются растения. Они использовались в виде древесины, торфа или соломы в течение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тысячелетий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Растения могут специально выращиваться для энергетических целей или могут быть изъяты из окружающей среды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ДРЕВЕСНЫЕ ОТХОДЫ </a:t>
            </a:r>
            <a:endParaRPr lang="ru-RU" sz="2000" b="1" dirty="0"/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Древесина добывается на постоянной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лесах в процессе вырубки. Оценить ежегодный прирост лесов на Земле достаточно сложно. По одной из приблизительных оценок он составляет 12,5x10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/год с содержанием энергии 182 ЭДж. Это соответствует 1,3 от общего потребления угля на планете. Среднегодовая добыча древесины в период 1985-1987г.г. составила 12,5x10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sz="2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/год (эквивалент 40 ЭДж/год). Таким образом, часть прироста может быть дополнительно использована в энергетических целях в процессе ухода за лесами и, возможно, даже увеличения при этом их производительности.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357290" y="0"/>
            <a:ext cx="7786710" cy="6858000"/>
          </a:xfrm>
          <a:prstGeom prst="rect">
            <a:avLst/>
          </a:prstGeom>
          <a:solidFill>
            <a:srgbClr val="FDE5CD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ОТХОДЫ СЕЛЬСКОГО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ХОЗЯЙСТВА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Сельскохозяйственные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отходы представляют собой огромный источник биомассы. Отходы растениеводства и животноводства обеспечивают значительное количество энергии, уступающее только древесине, которая является главным видом топлива из биомассы на Земле. Сельскохозяйственные отходы включают: отходы растительных культур, например, солому, некондиционную продукцию и излишки производства, а также отходы животноводства в виде навоза. </a:t>
            </a:r>
          </a:p>
          <a:p>
            <a:pPr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образуются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более300 тыс.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тонн соломы. Более половины этого количества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используется, сжигается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полях или запахивается в землю. В некоторых развитых странах экологическое законодательство запрещает сжигание соломы на полях. </a:t>
            </a:r>
          </a:p>
          <a:p>
            <a:pPr eaLnBrk="0" hangingPunct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Энергетическое использование растительных остатков вызывает вопрос о том, какое количество может быть использовано без негативного воздействия на урожай. В соответствии с опытом развитых стран, около 35% растительных остатков может быть удалено без воздействия на будущий урожай.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pSp>
        <p:nvGrpSpPr>
          <p:cNvPr id="2" name="Группа 4"/>
          <p:cNvGrpSpPr/>
          <p:nvPr/>
        </p:nvGrpSpPr>
        <p:grpSpPr>
          <a:xfrm>
            <a:off x="1357290" y="0"/>
            <a:ext cx="7786710" cy="6858000"/>
            <a:chOff x="0" y="0"/>
            <a:chExt cx="9144000" cy="6858000"/>
          </a:xfrm>
        </p:grpSpPr>
        <p:graphicFrame>
          <p:nvGraphicFramePr>
            <p:cNvPr id="159745" name="Object 1"/>
            <p:cNvGraphicFramePr>
              <a:graphicFrameLocks noChangeAspect="1"/>
            </p:cNvGraphicFramePr>
            <p:nvPr/>
          </p:nvGraphicFramePr>
          <p:xfrm>
            <a:off x="0" y="0"/>
            <a:ext cx="9144000" cy="6858000"/>
          </p:xfrm>
          <a:graphic>
            <a:graphicData uri="http://schemas.openxmlformats.org/presentationml/2006/ole">
              <p:oleObj spid="_x0000_s1026" name="Слайд" r:id="rId3" imgW="4570541" imgH="3427323" progId="PowerPoint.Slide.12">
                <p:embed/>
              </p:oleObj>
            </a:graphicData>
          </a:graphic>
        </p:graphicFrame>
        <p:sp>
          <p:nvSpPr>
            <p:cNvPr id="4" name="Прямоугольник 3"/>
            <p:cNvSpPr/>
            <p:nvPr/>
          </p:nvSpPr>
          <p:spPr>
            <a:xfrm>
              <a:off x="8429652" y="571480"/>
              <a:ext cx="714348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1357290" y="0"/>
            <a:ext cx="7786710" cy="1143000"/>
          </a:xfrm>
        </p:spPr>
        <p:txBody>
          <a:bodyPr>
            <a:normAutofit/>
          </a:bodyPr>
          <a:lstStyle/>
          <a:p>
            <a:pPr eaLnBrk="1" hangingPunct="1">
              <a:tabLst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5900" b="1" dirty="0" smtClean="0">
                <a:solidFill>
                  <a:srgbClr val="020278"/>
                </a:solidFill>
                <a:latin typeface="Times New Roman" pitchFamily="18" charset="0"/>
                <a:cs typeface="Times New Roman" pitchFamily="18" charset="0"/>
              </a:rPr>
              <a:t>Лесной сектор </a:t>
            </a:r>
            <a:r>
              <a:rPr lang="ru-RU" sz="5900" dirty="0" smtClean="0">
                <a:solidFill>
                  <a:srgbClr val="020278"/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  <a:endParaRPr lang="ru-RU" sz="5900" b="1" dirty="0" smtClean="0">
              <a:solidFill>
                <a:srgbClr val="02027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6357950" y="1142984"/>
            <a:ext cx="2597147" cy="4895828"/>
          </a:xfrm>
          <a:prstGeom prst="rect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тонн опилок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некондиционной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пы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соломы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выбрасывают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свалки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сжигают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Отходы гниют или гидролизуются, загрязняя 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кружающую среду.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500174"/>
            <a:ext cx="4905984" cy="42862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Прямоугольник 1"/>
          <p:cNvSpPr>
            <a:spLocks noChangeArrowheads="1"/>
          </p:cNvSpPr>
          <p:nvPr/>
        </p:nvSpPr>
        <p:spPr bwMode="auto">
          <a:xfrm>
            <a:off x="1357290" y="0"/>
            <a:ext cx="778671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Отходы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лесозаготовок 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отходов лесозаготовок: вершины, крупные сучья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большого размера может быть получена щепа для использования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топливных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котлах, в то время как опилки могут сжигаться в специальных печах или использоваться для изготовления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гранул,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брикетов с последующим использованием в малых котлах или печах. Зачастую отходы используются для удовлетворения собственных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потребностей предприятий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тепле,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паре,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электричестве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59747" name="Picture 3" descr="mhtml:file://C:\Documents%20and%20Settings\Admin\Рабочий%20стол\Наработки%20для%20слайдов%20по%20состоянию%20на%2027.05.2013\Форум\биотопливо\БИОМАССА.mht!http://journal.esco.co.ua/2008_2/art139/041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676650"/>
            <a:ext cx="47625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57290" y="3071810"/>
          <a:ext cx="7810524" cy="3786189"/>
        </p:xfrm>
        <a:graphic>
          <a:graphicData uri="http://schemas.openxmlformats.org/drawingml/2006/table">
            <a:tbl>
              <a:tblPr/>
              <a:tblGrid>
                <a:gridCol w="1835328"/>
                <a:gridCol w="1991732"/>
                <a:gridCol w="1991732"/>
                <a:gridCol w="1991732"/>
              </a:tblGrid>
              <a:tr h="1575942"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Топливо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Затраты, Евро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Потребление топлива за отопительный сезон, м</a:t>
                      </a:r>
                      <a:r>
                        <a:rPr lang="ru-RU" sz="1900" baseline="30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Эксплуатация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  <a:tr h="835225"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Дрова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5820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Загрузка топлива 1-2 раза в сутки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  <a:tr h="835225"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Щепа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10 900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Загрузка топлива 1-2 раза в год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  <a:tr h="539797"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Гранулы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5820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latin typeface="Times New Roman" pitchFamily="18" charset="0"/>
                          <a:cs typeface="Times New Roman" pitchFamily="18" charset="0"/>
                        </a:rPr>
                        <a:t>Автоматическая</a:t>
                      </a:r>
                    </a:p>
                  </a:txBody>
                  <a:tcPr marL="73891" marR="73891" marT="36945" marB="369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  <p:sp>
        <p:nvSpPr>
          <p:cNvPr id="107539" name="Rectangle 2"/>
          <p:cNvSpPr>
            <a:spLocks noChangeArrowheads="1"/>
          </p:cNvSpPr>
          <p:nvPr/>
        </p:nvSpPr>
        <p:spPr bwMode="auto">
          <a:xfrm>
            <a:off x="1357290" y="230188"/>
            <a:ext cx="7786710" cy="358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ПОТРЕБЛЕНИЕ ТОПЛИВА И ИНВЕСТИЦИОННЫЕ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ЗАТРАТЫ</a:t>
            </a:r>
          </a:p>
          <a:p>
            <a:pPr algn="ctr"/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таблице представлены сравнительные данные по разным видам топлива для односемейного дома площадью 150 м</a:t>
            </a:r>
            <a:r>
              <a:rPr lang="ru-RU" sz="2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(тепловая нагрузка 12 кВт) в Австрии.</a:t>
            </a:r>
            <a:r>
              <a:rPr lang="ru-RU" sz="2300" dirty="0">
                <a:latin typeface="Calibri" pitchFamily="34" charset="0"/>
              </a:rPr>
              <a:t/>
            </a:r>
            <a:br>
              <a:rPr lang="ru-RU" sz="2300" dirty="0">
                <a:latin typeface="Calibri" pitchFamily="34" charset="0"/>
              </a:rPr>
            </a:br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r>
              <a:rPr lang="ru-RU" dirty="0">
                <a:latin typeface="Calibri" pitchFamily="34" charset="0"/>
              </a:rPr>
              <a:t> </a:t>
            </a:r>
            <a:endParaRPr lang="ru-RU" b="1" dirty="0">
              <a:latin typeface="Calibri" pitchFamily="34" charset="0"/>
            </a:endParaRPr>
          </a:p>
          <a:p>
            <a:pPr eaLnBrk="0" hangingPunct="0"/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7EFF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7EFF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741</Words>
  <Application>Microsoft Office PowerPoint</Application>
  <PresentationFormat>Экран (4:3)</PresentationFormat>
  <Paragraphs>69</Paragraphs>
  <Slides>11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Лесной сектор области</vt:lpstr>
      <vt:lpstr>Слайд 10</vt:lpstr>
      <vt:lpstr>Слайд 11</vt:lpstr>
    </vt:vector>
  </TitlesOfParts>
  <Company>JUVENTUS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2013-06-05T06:40:29Z</dcterms:created>
  <dcterms:modified xsi:type="dcterms:W3CDTF">2013-06-05T07:22:54Z</dcterms:modified>
</cp:coreProperties>
</file>